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.14 Фото и текс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B3FB19-848E-CB42-A250-50BFE3733C9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086341" y="1256685"/>
            <a:ext cx="2767246" cy="5219923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400"/>
            </a:lvl1pPr>
          </a:lstStyle>
          <a:p>
            <a:r>
              <a:rPr lang="ru-RU" dirty="0"/>
              <a:t>Место для фото</a:t>
            </a:r>
            <a:endParaRPr lang="x-none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xmlns="" id="{0B784A6F-340A-2941-87C9-A4B20857D78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676" y="1256686"/>
            <a:ext cx="5080563" cy="10298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xmlns="" id="{2C246C5F-8780-7248-AE97-EF179949CD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1132" y="2483682"/>
            <a:ext cx="5080563" cy="29647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300" b="0" i="0">
                <a:solidFill>
                  <a:srgbClr val="1921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x-none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65C7CCEA-8174-CC41-9238-A0D3EA01F3F5}"/>
              </a:ext>
            </a:extLst>
          </p:cNvPr>
          <p:cNvCxnSpPr>
            <a:cxnSpLocks/>
          </p:cNvCxnSpPr>
          <p:nvPr userDrawn="1"/>
        </p:nvCxnSpPr>
        <p:spPr>
          <a:xfrm>
            <a:off x="285986" y="376804"/>
            <a:ext cx="8572028" cy="0"/>
          </a:xfrm>
          <a:prstGeom prst="line">
            <a:avLst/>
          </a:prstGeom>
          <a:ln w="19050">
            <a:solidFill>
              <a:srgbClr val="D1D5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xmlns="" id="{4845C9DD-5C7A-874F-8368-FFFC6465A6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1612" y="393664"/>
            <a:ext cx="1942691" cy="288126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100" b="0" i="0">
                <a:solidFill>
                  <a:srgbClr val="7F818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Заголовок раздела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xmlns="" id="{0591D277-AA9C-EC41-A110-AE8469C88BF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15013" y="6319800"/>
            <a:ext cx="1343001" cy="37416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800" b="0" i="0">
                <a:solidFill>
                  <a:srgbClr val="7F8183">
                    <a:alpha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  <a:endParaRPr lang="x-none" dirty="0"/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xmlns="" id="{21F144B7-C152-F244-9A00-75D92A833EF2}"/>
              </a:ext>
            </a:extLst>
          </p:cNvPr>
          <p:cNvSpPr txBox="1">
            <a:spLocks/>
          </p:cNvSpPr>
          <p:nvPr userDrawn="1"/>
        </p:nvSpPr>
        <p:spPr>
          <a:xfrm>
            <a:off x="8331614" y="395811"/>
            <a:ext cx="526400" cy="288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000" b="1" i="0" kern="1200">
                <a:solidFill>
                  <a:schemeClr val="tx1">
                    <a:alpha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EB4B9D-C361-924F-82A2-CAE0D269FBBD}" type="slidenum">
              <a:rPr lang="en-US" sz="1100" b="0" i="0" smtClean="0">
                <a:solidFill>
                  <a:srgbClr val="E927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‹#›</a:t>
            </a:fld>
            <a:endParaRPr lang="en-US" sz="1100" b="0" i="0" dirty="0">
              <a:solidFill>
                <a:srgbClr val="E927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6795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28F0E94-A6DB-4DA6-899F-FAF178370C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1520" y="836712"/>
            <a:ext cx="5832648" cy="102986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Роструд напоминает о необходимости соблюдения мер безопасности при очистке крыш от снега</a:t>
            </a:r>
            <a:endParaRPr lang="ru-RU" sz="18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67B466C-D309-42E8-AD21-B87A879D314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11560" y="2132856"/>
            <a:ext cx="8136904" cy="424847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Федеральная служба по труду и занятости обращает внимание работодателей на необходимости соблюдения требований безопасности при организации и проведении работ по очистке крыш от снега. Организационные и технические мероприятия по соблюдению требований охраны труда при выполнении данных работ изложены в нормативных правовых актах по охране труда.</a:t>
            </a:r>
            <a:endParaRPr lang="ru-RU" dirty="0" smtClean="0"/>
          </a:p>
          <a:p>
            <a:r>
              <a:rPr lang="ru-RU" dirty="0" smtClean="0"/>
              <a:t>В связи с неблагоприятными погодными условиями, сильными снегопадами, метелями, снежными заносами в ряде регионов Российской Федерации Федеральная служба по труду и занятости обращает внимание работодателей на необходимость максимального усиления мер безопасности при организации работ по очистке от снега крыш и покрытий зданий и сооружений.</a:t>
            </a:r>
          </a:p>
          <a:p>
            <a:r>
              <a:rPr lang="ru-RU" dirty="0" smtClean="0"/>
              <a:t>До начала работ работодателям следует оценить риски самопроизвольного схода снега, образования завалов, падения и травмирования работников. После процедуры оценки рисков необходимо принять меры по их снижению. Организационные и технические мероприятия по снижению уровня рисков изложены, в частности, в Правилах по охране труда в жилищно-коммунальном хозяйстве, утвержденных приказом Минтруда России от 29.10.2020 № 758н, в Правилах по охране труда при работе на высоте, утвержденных приказом Минтруда России от 16.11.2020 № 782н.</a:t>
            </a:r>
          </a:p>
          <a:p>
            <a:r>
              <a:rPr lang="ru-RU" dirty="0" smtClean="0"/>
              <a:t>К выполнению работ по очистке снега допускаются работники, прошедшие обучение и инструктаж по охране труда для данного вида работ, при работе на высоте, а также стажировки на рабочем месте и проверки знания требований охраны труда. Не допускается привлекать лиц моложе 18-и лет к уборке снега с кровли и другим аналогичным работам. Важнейшим требованием к работодателю является обеспечение работников средствами коллективной и индивидуальной защиты, в том числе специальной одеждой и обувью.</a:t>
            </a:r>
          </a:p>
          <a:p>
            <a:r>
              <a:rPr lang="ru-RU" dirty="0" smtClean="0"/>
              <a:t>Перед началом работ по очистке крыш от снега необходимо оформить наряд-допуск, установить ограждения и предупредительные знаки, обозначить границы опасных зон. При этом территория, находящаяся в опасной зоне, должна быть ограждена на ширину возможного падения снега. Место сброса снега и наледи ограждается лентой, проход пешеходов по территории временно закрывается. С внешней стороны ограждений должны быть выставлены работники, подающие сигналы об опасности.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3F1FF13-FC4E-411D-875B-B75AF202DC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004C2B9B-C8EA-4D01-BCCC-7273D48796E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shutterstock_10248905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76672"/>
            <a:ext cx="2808312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7632747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Andrey</dc:creator>
  <cp:lastModifiedBy>Andrey</cp:lastModifiedBy>
  <cp:revision>4</cp:revision>
  <dcterms:created xsi:type="dcterms:W3CDTF">2022-01-11T20:36:55Z</dcterms:created>
  <dcterms:modified xsi:type="dcterms:W3CDTF">2022-01-11T20:54:12Z</dcterms:modified>
</cp:coreProperties>
</file>